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6"/>
  </p:notesMasterIdLst>
  <p:sldIdLst>
    <p:sldId id="256" r:id="rId2"/>
    <p:sldId id="1008" r:id="rId3"/>
    <p:sldId id="259" r:id="rId4"/>
    <p:sldId id="353" r:id="rId5"/>
    <p:sldId id="352" r:id="rId6"/>
    <p:sldId id="1009" r:id="rId7"/>
    <p:sldId id="261" r:id="rId8"/>
    <p:sldId id="433" r:id="rId9"/>
    <p:sldId id="299" r:id="rId10"/>
    <p:sldId id="1013" r:id="rId11"/>
    <p:sldId id="435" r:id="rId12"/>
    <p:sldId id="1034" r:id="rId13"/>
    <p:sldId id="1037" r:id="rId14"/>
    <p:sldId id="1035" r:id="rId15"/>
    <p:sldId id="1036" r:id="rId16"/>
    <p:sldId id="284" r:id="rId17"/>
    <p:sldId id="408" r:id="rId18"/>
    <p:sldId id="1016" r:id="rId19"/>
    <p:sldId id="409" r:id="rId20"/>
    <p:sldId id="1017" r:id="rId21"/>
    <p:sldId id="444" r:id="rId22"/>
    <p:sldId id="1024" r:id="rId23"/>
    <p:sldId id="1026" r:id="rId24"/>
    <p:sldId id="450" r:id="rId25"/>
    <p:sldId id="1025" r:id="rId26"/>
    <p:sldId id="455" r:id="rId27"/>
    <p:sldId id="1032" r:id="rId28"/>
    <p:sldId id="1031" r:id="rId29"/>
    <p:sldId id="1027" r:id="rId30"/>
    <p:sldId id="1028" r:id="rId31"/>
    <p:sldId id="1030" r:id="rId32"/>
    <p:sldId id="1029" r:id="rId33"/>
    <p:sldId id="1033" r:id="rId34"/>
    <p:sldId id="3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7359" autoAdjust="0"/>
  </p:normalViewPr>
  <p:slideViewPr>
    <p:cSldViewPr snapToGrid="0">
      <p:cViewPr varScale="1">
        <p:scale>
          <a:sx n="103" d="100"/>
          <a:sy n="103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65364-5CD7-47B0-B96E-8EC6952AB1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8B905C4-BABA-4544-83FE-12523C6256E8}">
      <dgm:prSet custT="1"/>
      <dgm:spPr/>
      <dgm:t>
        <a:bodyPr/>
        <a:lstStyle/>
        <a:p>
          <a:r>
            <a:rPr lang="en-US" sz="3600" b="1" dirty="0"/>
            <a:t>Purpose and Methodology</a:t>
          </a:r>
          <a:endParaRPr lang="en-US" sz="3600" dirty="0"/>
        </a:p>
      </dgm:t>
    </dgm:pt>
    <dgm:pt modelId="{13B35D6B-75D9-4FE3-A971-E8F04111E9E4}" type="parTrans" cxnId="{6225D918-22A8-4C1D-AAF5-B7F6B75E403B}">
      <dgm:prSet/>
      <dgm:spPr/>
      <dgm:t>
        <a:bodyPr/>
        <a:lstStyle/>
        <a:p>
          <a:endParaRPr lang="en-US"/>
        </a:p>
      </dgm:t>
    </dgm:pt>
    <dgm:pt modelId="{FDE7F325-679B-400F-9858-D37FD9E7DCBC}" type="sibTrans" cxnId="{6225D918-22A8-4C1D-AAF5-B7F6B75E403B}">
      <dgm:prSet/>
      <dgm:spPr/>
      <dgm:t>
        <a:bodyPr/>
        <a:lstStyle/>
        <a:p>
          <a:endParaRPr lang="en-US"/>
        </a:p>
      </dgm:t>
    </dgm:pt>
    <dgm:pt modelId="{B8EBB7CF-D639-4246-A599-54DDF668F8D0}">
      <dgm:prSet custT="1"/>
      <dgm:spPr/>
      <dgm:t>
        <a:bodyPr/>
        <a:lstStyle/>
        <a:p>
          <a:r>
            <a:rPr lang="en-US" sz="3600" b="1" dirty="0"/>
            <a:t>Things to Know</a:t>
          </a:r>
          <a:endParaRPr lang="en-US" sz="3600" dirty="0"/>
        </a:p>
      </dgm:t>
    </dgm:pt>
    <dgm:pt modelId="{70C6BFC9-8E3B-468D-83BA-193024A21D1B}" type="parTrans" cxnId="{E1363B3E-8DD4-4897-9141-D62D54E48DDB}">
      <dgm:prSet/>
      <dgm:spPr/>
      <dgm:t>
        <a:bodyPr/>
        <a:lstStyle/>
        <a:p>
          <a:endParaRPr lang="en-US"/>
        </a:p>
      </dgm:t>
    </dgm:pt>
    <dgm:pt modelId="{9B1FF696-601B-4CF8-B747-65C2CED64F0A}" type="sibTrans" cxnId="{E1363B3E-8DD4-4897-9141-D62D54E48DDB}">
      <dgm:prSet/>
      <dgm:spPr/>
      <dgm:t>
        <a:bodyPr/>
        <a:lstStyle/>
        <a:p>
          <a:endParaRPr lang="en-US"/>
        </a:p>
      </dgm:t>
    </dgm:pt>
    <dgm:pt modelId="{321F9A34-9496-4C27-93EE-83C62DA5C348}">
      <dgm:prSet custT="1"/>
      <dgm:spPr/>
      <dgm:t>
        <a:bodyPr/>
        <a:lstStyle/>
        <a:p>
          <a:r>
            <a:rPr lang="en-US" sz="3600" b="1" dirty="0"/>
            <a:t>Major</a:t>
          </a:r>
          <a:r>
            <a:rPr lang="en-US" sz="2800" b="1" dirty="0"/>
            <a:t> </a:t>
          </a:r>
          <a:r>
            <a:rPr lang="en-US" sz="3600" b="1" dirty="0"/>
            <a:t>Findings</a:t>
          </a:r>
          <a:endParaRPr lang="en-US" sz="2800" dirty="0"/>
        </a:p>
      </dgm:t>
    </dgm:pt>
    <dgm:pt modelId="{148C6DB3-7E21-4274-A9B4-EEBFAA50953E}" type="parTrans" cxnId="{8C554629-4992-406C-8687-A6B4D024052A}">
      <dgm:prSet/>
      <dgm:spPr/>
      <dgm:t>
        <a:bodyPr/>
        <a:lstStyle/>
        <a:p>
          <a:endParaRPr lang="en-US"/>
        </a:p>
      </dgm:t>
    </dgm:pt>
    <dgm:pt modelId="{0ECE9919-8EFB-45FC-8874-F1262014E067}" type="sibTrans" cxnId="{8C554629-4992-406C-8687-A6B4D024052A}">
      <dgm:prSet/>
      <dgm:spPr/>
      <dgm:t>
        <a:bodyPr/>
        <a:lstStyle/>
        <a:p>
          <a:endParaRPr lang="en-US"/>
        </a:p>
      </dgm:t>
    </dgm:pt>
    <dgm:pt modelId="{B55964D3-F968-4DC8-B87A-6EF7CC3A32F9}">
      <dgm:prSet custT="1"/>
      <dgm:spPr/>
      <dgm:t>
        <a:bodyPr/>
        <a:lstStyle/>
        <a:p>
          <a:r>
            <a:rPr lang="en-US" sz="3600" b="1"/>
            <a:t>Summary</a:t>
          </a:r>
          <a:endParaRPr lang="en-US" sz="3600"/>
        </a:p>
      </dgm:t>
    </dgm:pt>
    <dgm:pt modelId="{E0049C3B-9393-4FD7-8033-981D8BC82A0C}" type="parTrans" cxnId="{2C7982EF-0C20-4F52-8AEA-67C2E6CBEB02}">
      <dgm:prSet/>
      <dgm:spPr/>
      <dgm:t>
        <a:bodyPr/>
        <a:lstStyle/>
        <a:p>
          <a:endParaRPr lang="en-US"/>
        </a:p>
      </dgm:t>
    </dgm:pt>
    <dgm:pt modelId="{BDBAABDA-583C-449E-AABA-6E96946D9D50}" type="sibTrans" cxnId="{2C7982EF-0C20-4F52-8AEA-67C2E6CBEB02}">
      <dgm:prSet/>
      <dgm:spPr/>
      <dgm:t>
        <a:bodyPr/>
        <a:lstStyle/>
        <a:p>
          <a:endParaRPr lang="en-US"/>
        </a:p>
      </dgm:t>
    </dgm:pt>
    <dgm:pt modelId="{B397D0B9-8AC5-48E4-A365-0060BF1CC9DD}">
      <dgm:prSet custT="1"/>
      <dgm:spPr/>
      <dgm:t>
        <a:bodyPr/>
        <a:lstStyle/>
        <a:p>
          <a:r>
            <a:rPr lang="en-US" sz="3600" b="1"/>
            <a:t>Questions</a:t>
          </a:r>
          <a:endParaRPr lang="en-US" sz="3600"/>
        </a:p>
      </dgm:t>
    </dgm:pt>
    <dgm:pt modelId="{56259584-F6F6-4C50-8026-860DD4355E82}" type="parTrans" cxnId="{78245497-BF1A-495A-B0C4-495F14F38F08}">
      <dgm:prSet/>
      <dgm:spPr/>
      <dgm:t>
        <a:bodyPr/>
        <a:lstStyle/>
        <a:p>
          <a:endParaRPr lang="en-US"/>
        </a:p>
      </dgm:t>
    </dgm:pt>
    <dgm:pt modelId="{EC160843-86C7-4BFC-A31C-5F83D58464A9}" type="sibTrans" cxnId="{78245497-BF1A-495A-B0C4-495F14F38F08}">
      <dgm:prSet/>
      <dgm:spPr/>
      <dgm:t>
        <a:bodyPr/>
        <a:lstStyle/>
        <a:p>
          <a:endParaRPr lang="en-US"/>
        </a:p>
      </dgm:t>
    </dgm:pt>
    <dgm:pt modelId="{45CBD508-52BF-4FF4-B2FC-EBF5E7A7D59D}" type="pres">
      <dgm:prSet presAssocID="{BDE65364-5CD7-47B0-B96E-8EC6952AB14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46A58-FF16-4A92-AFA1-62BA37D2D106}" type="pres">
      <dgm:prSet presAssocID="{A8B905C4-BABA-4544-83FE-12523C6256E8}" presName="compNode" presStyleCnt="0"/>
      <dgm:spPr/>
    </dgm:pt>
    <dgm:pt modelId="{E604A42F-ED92-4E9E-9620-A9A752115569}" type="pres">
      <dgm:prSet presAssocID="{A8B905C4-BABA-4544-83FE-12523C6256E8}" presName="bgRect" presStyleLbl="bgShp" presStyleIdx="0" presStyleCnt="5"/>
      <dgm:spPr/>
    </dgm:pt>
    <dgm:pt modelId="{A6053A5F-7780-4CC4-8F14-F2D6EDA75D55}" type="pres">
      <dgm:prSet presAssocID="{A8B905C4-BABA-4544-83FE-12523C6256E8}" presName="iconRect" presStyleLbl="node1" presStyleIdx="0" presStyleCnt="5" custScaleX="180480" custScaleY="1804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6017050-4145-43F5-93A9-43DD1D237289}" type="pres">
      <dgm:prSet presAssocID="{A8B905C4-BABA-4544-83FE-12523C6256E8}" presName="spaceRect" presStyleCnt="0"/>
      <dgm:spPr/>
    </dgm:pt>
    <dgm:pt modelId="{F90DF9F3-80EA-40A0-A72A-C7B3C5FEB922}" type="pres">
      <dgm:prSet presAssocID="{A8B905C4-BABA-4544-83FE-12523C6256E8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EB2182A-5478-4627-8622-8EE54BD89FF8}" type="pres">
      <dgm:prSet presAssocID="{FDE7F325-679B-400F-9858-D37FD9E7DCBC}" presName="sibTrans" presStyleCnt="0"/>
      <dgm:spPr/>
    </dgm:pt>
    <dgm:pt modelId="{4D77AD9B-6ED3-48A2-8DA0-760164A18029}" type="pres">
      <dgm:prSet presAssocID="{B8EBB7CF-D639-4246-A599-54DDF668F8D0}" presName="compNode" presStyleCnt="0"/>
      <dgm:spPr/>
    </dgm:pt>
    <dgm:pt modelId="{A5A679A5-FEFE-4123-83C7-9A95733B8FED}" type="pres">
      <dgm:prSet presAssocID="{B8EBB7CF-D639-4246-A599-54DDF668F8D0}" presName="bgRect" presStyleLbl="bgShp" presStyleIdx="1" presStyleCnt="5"/>
      <dgm:spPr/>
    </dgm:pt>
    <dgm:pt modelId="{AC4B293E-0AC1-4E00-A8AB-E1D8E9253451}" type="pres">
      <dgm:prSet presAssocID="{B8EBB7CF-D639-4246-A599-54DDF668F8D0}" presName="iconRect" presStyleLbl="node1" presStyleIdx="1" presStyleCnt="5" custScaleX="170278" custScaleY="1702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66B23A34-FB80-4FD9-AD49-C7E9596AB3B4}" type="pres">
      <dgm:prSet presAssocID="{B8EBB7CF-D639-4246-A599-54DDF668F8D0}" presName="spaceRect" presStyleCnt="0"/>
      <dgm:spPr/>
    </dgm:pt>
    <dgm:pt modelId="{F4AD7C77-1A4F-42B2-B02F-A6507C82ED09}" type="pres">
      <dgm:prSet presAssocID="{B8EBB7CF-D639-4246-A599-54DDF668F8D0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3CDFBC-576B-43E7-BF2A-E4DC52D7FC4F}" type="pres">
      <dgm:prSet presAssocID="{9B1FF696-601B-4CF8-B747-65C2CED64F0A}" presName="sibTrans" presStyleCnt="0"/>
      <dgm:spPr/>
    </dgm:pt>
    <dgm:pt modelId="{D6CC8BCB-CA13-478A-8582-F41E98959E7F}" type="pres">
      <dgm:prSet presAssocID="{321F9A34-9496-4C27-93EE-83C62DA5C348}" presName="compNode" presStyleCnt="0"/>
      <dgm:spPr/>
    </dgm:pt>
    <dgm:pt modelId="{DB08E8EE-A58A-436E-A03F-1D9F1F57626C}" type="pres">
      <dgm:prSet presAssocID="{321F9A34-9496-4C27-93EE-83C62DA5C348}" presName="bgRect" presStyleLbl="bgShp" presStyleIdx="2" presStyleCnt="5"/>
      <dgm:spPr/>
    </dgm:pt>
    <dgm:pt modelId="{BF38732B-46B5-4757-8EBF-36B6533ED6F7}" type="pres">
      <dgm:prSet presAssocID="{321F9A34-9496-4C27-93EE-83C62DA5C348}" presName="iconRect" presStyleLbl="node1" presStyleIdx="2" presStyleCnt="5" custScaleX="163442" custScaleY="16344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EAC741B-D986-4ED4-B898-C01B6BC2BCF1}" type="pres">
      <dgm:prSet presAssocID="{321F9A34-9496-4C27-93EE-83C62DA5C348}" presName="spaceRect" presStyleCnt="0"/>
      <dgm:spPr/>
    </dgm:pt>
    <dgm:pt modelId="{A792E85B-BB11-4C1A-8850-7C05C5172160}" type="pres">
      <dgm:prSet presAssocID="{321F9A34-9496-4C27-93EE-83C62DA5C34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AD8AC0-BC66-469E-86EC-675F9F3229D8}" type="pres">
      <dgm:prSet presAssocID="{0ECE9919-8EFB-45FC-8874-F1262014E067}" presName="sibTrans" presStyleCnt="0"/>
      <dgm:spPr/>
    </dgm:pt>
    <dgm:pt modelId="{D0A084D6-A126-4127-9794-15D9496028A1}" type="pres">
      <dgm:prSet presAssocID="{B55964D3-F968-4DC8-B87A-6EF7CC3A32F9}" presName="compNode" presStyleCnt="0"/>
      <dgm:spPr/>
    </dgm:pt>
    <dgm:pt modelId="{D429042B-6BA2-468F-8261-0F8E46CF06B2}" type="pres">
      <dgm:prSet presAssocID="{B55964D3-F968-4DC8-B87A-6EF7CC3A32F9}" presName="bgRect" presStyleLbl="bgShp" presStyleIdx="3" presStyleCnt="5"/>
      <dgm:spPr/>
    </dgm:pt>
    <dgm:pt modelId="{A60EB008-FE3D-4250-BA39-2C91FB688F42}" type="pres">
      <dgm:prSet presAssocID="{B55964D3-F968-4DC8-B87A-6EF7CC3A32F9}" presName="iconRect" presStyleLbl="node1" presStyleIdx="3" presStyleCnt="5" custScaleX="175907" custScaleY="17590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9D7A39-3BE2-4DBB-8D03-0A4097526ED7}" type="pres">
      <dgm:prSet presAssocID="{B55964D3-F968-4DC8-B87A-6EF7CC3A32F9}" presName="spaceRect" presStyleCnt="0"/>
      <dgm:spPr/>
    </dgm:pt>
    <dgm:pt modelId="{802BCBC5-7BB0-4FB0-AEB7-C8633BF67933}" type="pres">
      <dgm:prSet presAssocID="{B55964D3-F968-4DC8-B87A-6EF7CC3A32F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E59067-879A-451C-9411-798D43C11F81}" type="pres">
      <dgm:prSet presAssocID="{BDBAABDA-583C-449E-AABA-6E96946D9D50}" presName="sibTrans" presStyleCnt="0"/>
      <dgm:spPr/>
    </dgm:pt>
    <dgm:pt modelId="{F794AEE9-A4B6-4F74-B685-C4B62981F09F}" type="pres">
      <dgm:prSet presAssocID="{B397D0B9-8AC5-48E4-A365-0060BF1CC9DD}" presName="compNode" presStyleCnt="0"/>
      <dgm:spPr/>
    </dgm:pt>
    <dgm:pt modelId="{7F2A7590-DC63-4EC1-837C-68E1F1E3903B}" type="pres">
      <dgm:prSet presAssocID="{B397D0B9-8AC5-48E4-A365-0060BF1CC9DD}" presName="bgRect" presStyleLbl="bgShp" presStyleIdx="4" presStyleCnt="5"/>
      <dgm:spPr/>
    </dgm:pt>
    <dgm:pt modelId="{8BA7B253-3A05-4C66-A285-89ED8F3043A2}" type="pres">
      <dgm:prSet presAssocID="{B397D0B9-8AC5-48E4-A365-0060BF1CC9DD}" presName="iconRect" presStyleLbl="node1" presStyleIdx="4" presStyleCnt="5" custScaleX="177080" custScaleY="17708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F6F789D-0E4C-44F8-8001-0CE063B8EACC}" type="pres">
      <dgm:prSet presAssocID="{B397D0B9-8AC5-48E4-A365-0060BF1CC9DD}" presName="spaceRect" presStyleCnt="0"/>
      <dgm:spPr/>
    </dgm:pt>
    <dgm:pt modelId="{51275D2E-384A-41D5-853C-7D8476E32E80}" type="pres">
      <dgm:prSet presAssocID="{B397D0B9-8AC5-48E4-A365-0060BF1CC9D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8A061-AF1C-443E-A628-122E157C41FC}" type="presOf" srcId="{321F9A34-9496-4C27-93EE-83C62DA5C348}" destId="{A792E85B-BB11-4C1A-8850-7C05C5172160}" srcOrd="0" destOrd="0" presId="urn:microsoft.com/office/officeart/2018/2/layout/IconVerticalSolidList"/>
    <dgm:cxn modelId="{28E4474A-04A8-4AA9-B129-8CF175A653EB}" type="presOf" srcId="{B397D0B9-8AC5-48E4-A365-0060BF1CC9DD}" destId="{51275D2E-384A-41D5-853C-7D8476E32E80}" srcOrd="0" destOrd="0" presId="urn:microsoft.com/office/officeart/2018/2/layout/IconVerticalSolidList"/>
    <dgm:cxn modelId="{1AF8C130-6987-4116-8AEA-347EC581EC7F}" type="presOf" srcId="{B8EBB7CF-D639-4246-A599-54DDF668F8D0}" destId="{F4AD7C77-1A4F-42B2-B02F-A6507C82ED09}" srcOrd="0" destOrd="0" presId="urn:microsoft.com/office/officeart/2018/2/layout/IconVerticalSolidList"/>
    <dgm:cxn modelId="{8C554629-4992-406C-8687-A6B4D024052A}" srcId="{BDE65364-5CD7-47B0-B96E-8EC6952AB14E}" destId="{321F9A34-9496-4C27-93EE-83C62DA5C348}" srcOrd="2" destOrd="0" parTransId="{148C6DB3-7E21-4274-A9B4-EEBFAA50953E}" sibTransId="{0ECE9919-8EFB-45FC-8874-F1262014E067}"/>
    <dgm:cxn modelId="{2C7982EF-0C20-4F52-8AEA-67C2E6CBEB02}" srcId="{BDE65364-5CD7-47B0-B96E-8EC6952AB14E}" destId="{B55964D3-F968-4DC8-B87A-6EF7CC3A32F9}" srcOrd="3" destOrd="0" parTransId="{E0049C3B-9393-4FD7-8033-981D8BC82A0C}" sibTransId="{BDBAABDA-583C-449E-AABA-6E96946D9D50}"/>
    <dgm:cxn modelId="{9E3EBAD1-3EE1-405C-9984-88F42CB2F33B}" type="presOf" srcId="{B55964D3-F968-4DC8-B87A-6EF7CC3A32F9}" destId="{802BCBC5-7BB0-4FB0-AEB7-C8633BF67933}" srcOrd="0" destOrd="0" presId="urn:microsoft.com/office/officeart/2018/2/layout/IconVerticalSolidList"/>
    <dgm:cxn modelId="{78245497-BF1A-495A-B0C4-495F14F38F08}" srcId="{BDE65364-5CD7-47B0-B96E-8EC6952AB14E}" destId="{B397D0B9-8AC5-48E4-A365-0060BF1CC9DD}" srcOrd="4" destOrd="0" parTransId="{56259584-F6F6-4C50-8026-860DD4355E82}" sibTransId="{EC160843-86C7-4BFC-A31C-5F83D58464A9}"/>
    <dgm:cxn modelId="{6225D918-22A8-4C1D-AAF5-B7F6B75E403B}" srcId="{BDE65364-5CD7-47B0-B96E-8EC6952AB14E}" destId="{A8B905C4-BABA-4544-83FE-12523C6256E8}" srcOrd="0" destOrd="0" parTransId="{13B35D6B-75D9-4FE3-A971-E8F04111E9E4}" sibTransId="{FDE7F325-679B-400F-9858-D37FD9E7DCBC}"/>
    <dgm:cxn modelId="{2C90EE70-76D7-47DE-8ECC-CF3BF9019043}" type="presOf" srcId="{BDE65364-5CD7-47B0-B96E-8EC6952AB14E}" destId="{45CBD508-52BF-4FF4-B2FC-EBF5E7A7D59D}" srcOrd="0" destOrd="0" presId="urn:microsoft.com/office/officeart/2018/2/layout/IconVerticalSolidList"/>
    <dgm:cxn modelId="{D4AFCC14-FC14-42A4-A636-D0C49EB54400}" type="presOf" srcId="{A8B905C4-BABA-4544-83FE-12523C6256E8}" destId="{F90DF9F3-80EA-40A0-A72A-C7B3C5FEB922}" srcOrd="0" destOrd="0" presId="urn:microsoft.com/office/officeart/2018/2/layout/IconVerticalSolidList"/>
    <dgm:cxn modelId="{E1363B3E-8DD4-4897-9141-D62D54E48DDB}" srcId="{BDE65364-5CD7-47B0-B96E-8EC6952AB14E}" destId="{B8EBB7CF-D639-4246-A599-54DDF668F8D0}" srcOrd="1" destOrd="0" parTransId="{70C6BFC9-8E3B-468D-83BA-193024A21D1B}" sibTransId="{9B1FF696-601B-4CF8-B747-65C2CED64F0A}"/>
    <dgm:cxn modelId="{A4531BC6-983E-4406-8010-0A9BBC824C09}" type="presParOf" srcId="{45CBD508-52BF-4FF4-B2FC-EBF5E7A7D59D}" destId="{49746A58-FF16-4A92-AFA1-62BA37D2D106}" srcOrd="0" destOrd="0" presId="urn:microsoft.com/office/officeart/2018/2/layout/IconVerticalSolidList"/>
    <dgm:cxn modelId="{F17F53EE-802C-4F67-A827-BE5F00D06EFF}" type="presParOf" srcId="{49746A58-FF16-4A92-AFA1-62BA37D2D106}" destId="{E604A42F-ED92-4E9E-9620-A9A752115569}" srcOrd="0" destOrd="0" presId="urn:microsoft.com/office/officeart/2018/2/layout/IconVerticalSolidList"/>
    <dgm:cxn modelId="{64F75065-9FF5-4E7B-87E8-9EB96FCAE72D}" type="presParOf" srcId="{49746A58-FF16-4A92-AFA1-62BA37D2D106}" destId="{A6053A5F-7780-4CC4-8F14-F2D6EDA75D55}" srcOrd="1" destOrd="0" presId="urn:microsoft.com/office/officeart/2018/2/layout/IconVerticalSolidList"/>
    <dgm:cxn modelId="{B5FA50FD-3FD0-4788-933E-9E00F02D1E8B}" type="presParOf" srcId="{49746A58-FF16-4A92-AFA1-62BA37D2D106}" destId="{46017050-4145-43F5-93A9-43DD1D237289}" srcOrd="2" destOrd="0" presId="urn:microsoft.com/office/officeart/2018/2/layout/IconVerticalSolidList"/>
    <dgm:cxn modelId="{25A78CDB-DA2D-4DC4-8C0F-285655FDCB19}" type="presParOf" srcId="{49746A58-FF16-4A92-AFA1-62BA37D2D106}" destId="{F90DF9F3-80EA-40A0-A72A-C7B3C5FEB922}" srcOrd="3" destOrd="0" presId="urn:microsoft.com/office/officeart/2018/2/layout/IconVerticalSolidList"/>
    <dgm:cxn modelId="{860EA674-3DC5-40BC-B83E-1E0E9C166D83}" type="presParOf" srcId="{45CBD508-52BF-4FF4-B2FC-EBF5E7A7D59D}" destId="{9EB2182A-5478-4627-8622-8EE54BD89FF8}" srcOrd="1" destOrd="0" presId="urn:microsoft.com/office/officeart/2018/2/layout/IconVerticalSolidList"/>
    <dgm:cxn modelId="{5CE80FDC-65FE-4BC1-9156-36F5CB6700AE}" type="presParOf" srcId="{45CBD508-52BF-4FF4-B2FC-EBF5E7A7D59D}" destId="{4D77AD9B-6ED3-48A2-8DA0-760164A18029}" srcOrd="2" destOrd="0" presId="urn:microsoft.com/office/officeart/2018/2/layout/IconVerticalSolidList"/>
    <dgm:cxn modelId="{1F8719FC-5C58-4777-B6E8-5DA73168D46F}" type="presParOf" srcId="{4D77AD9B-6ED3-48A2-8DA0-760164A18029}" destId="{A5A679A5-FEFE-4123-83C7-9A95733B8FED}" srcOrd="0" destOrd="0" presId="urn:microsoft.com/office/officeart/2018/2/layout/IconVerticalSolidList"/>
    <dgm:cxn modelId="{D13B45E0-C1B6-42E7-89D3-F8DC34EC9055}" type="presParOf" srcId="{4D77AD9B-6ED3-48A2-8DA0-760164A18029}" destId="{AC4B293E-0AC1-4E00-A8AB-E1D8E9253451}" srcOrd="1" destOrd="0" presId="urn:microsoft.com/office/officeart/2018/2/layout/IconVerticalSolidList"/>
    <dgm:cxn modelId="{9D810BBA-6A77-4571-A186-BA63EB2E9BAB}" type="presParOf" srcId="{4D77AD9B-6ED3-48A2-8DA0-760164A18029}" destId="{66B23A34-FB80-4FD9-AD49-C7E9596AB3B4}" srcOrd="2" destOrd="0" presId="urn:microsoft.com/office/officeart/2018/2/layout/IconVerticalSolidList"/>
    <dgm:cxn modelId="{AD6F1D91-6A99-4F4A-9E33-DD61B7114CC7}" type="presParOf" srcId="{4D77AD9B-6ED3-48A2-8DA0-760164A18029}" destId="{F4AD7C77-1A4F-42B2-B02F-A6507C82ED09}" srcOrd="3" destOrd="0" presId="urn:microsoft.com/office/officeart/2018/2/layout/IconVerticalSolidList"/>
    <dgm:cxn modelId="{C81D7DD5-E342-4DB1-978C-20C3625DF863}" type="presParOf" srcId="{45CBD508-52BF-4FF4-B2FC-EBF5E7A7D59D}" destId="{DD3CDFBC-576B-43E7-BF2A-E4DC52D7FC4F}" srcOrd="3" destOrd="0" presId="urn:microsoft.com/office/officeart/2018/2/layout/IconVerticalSolidList"/>
    <dgm:cxn modelId="{8C906132-17A1-4367-A8C2-5F93E5DB1ECF}" type="presParOf" srcId="{45CBD508-52BF-4FF4-B2FC-EBF5E7A7D59D}" destId="{D6CC8BCB-CA13-478A-8582-F41E98959E7F}" srcOrd="4" destOrd="0" presId="urn:microsoft.com/office/officeart/2018/2/layout/IconVerticalSolidList"/>
    <dgm:cxn modelId="{3DC7D48F-88A0-4B65-94E0-743CB732F772}" type="presParOf" srcId="{D6CC8BCB-CA13-478A-8582-F41E98959E7F}" destId="{DB08E8EE-A58A-436E-A03F-1D9F1F57626C}" srcOrd="0" destOrd="0" presId="urn:microsoft.com/office/officeart/2018/2/layout/IconVerticalSolidList"/>
    <dgm:cxn modelId="{06F890EA-FAA8-4C5F-9838-DE62BA54555E}" type="presParOf" srcId="{D6CC8BCB-CA13-478A-8582-F41E98959E7F}" destId="{BF38732B-46B5-4757-8EBF-36B6533ED6F7}" srcOrd="1" destOrd="0" presId="urn:microsoft.com/office/officeart/2018/2/layout/IconVerticalSolidList"/>
    <dgm:cxn modelId="{33258122-C574-4C15-B08A-3934987202C2}" type="presParOf" srcId="{D6CC8BCB-CA13-478A-8582-F41E98959E7F}" destId="{5EAC741B-D986-4ED4-B898-C01B6BC2BCF1}" srcOrd="2" destOrd="0" presId="urn:microsoft.com/office/officeart/2018/2/layout/IconVerticalSolidList"/>
    <dgm:cxn modelId="{BE883466-16FE-46E8-AFE2-EDAB2B7ED8C0}" type="presParOf" srcId="{D6CC8BCB-CA13-478A-8582-F41E98959E7F}" destId="{A792E85B-BB11-4C1A-8850-7C05C5172160}" srcOrd="3" destOrd="0" presId="urn:microsoft.com/office/officeart/2018/2/layout/IconVerticalSolidList"/>
    <dgm:cxn modelId="{26952940-9477-45BE-8296-8DDC9ED04840}" type="presParOf" srcId="{45CBD508-52BF-4FF4-B2FC-EBF5E7A7D59D}" destId="{E2AD8AC0-BC66-469E-86EC-675F9F3229D8}" srcOrd="5" destOrd="0" presId="urn:microsoft.com/office/officeart/2018/2/layout/IconVerticalSolidList"/>
    <dgm:cxn modelId="{E14DDB8E-E85B-4F92-8987-29959082D1C3}" type="presParOf" srcId="{45CBD508-52BF-4FF4-B2FC-EBF5E7A7D59D}" destId="{D0A084D6-A126-4127-9794-15D9496028A1}" srcOrd="6" destOrd="0" presId="urn:microsoft.com/office/officeart/2018/2/layout/IconVerticalSolidList"/>
    <dgm:cxn modelId="{70B91AD1-AD79-4730-B747-0503A679ADE5}" type="presParOf" srcId="{D0A084D6-A126-4127-9794-15D9496028A1}" destId="{D429042B-6BA2-468F-8261-0F8E46CF06B2}" srcOrd="0" destOrd="0" presId="urn:microsoft.com/office/officeart/2018/2/layout/IconVerticalSolidList"/>
    <dgm:cxn modelId="{68443027-68A9-4C15-8939-32C98331DE5C}" type="presParOf" srcId="{D0A084D6-A126-4127-9794-15D9496028A1}" destId="{A60EB008-FE3D-4250-BA39-2C91FB688F42}" srcOrd="1" destOrd="0" presId="urn:microsoft.com/office/officeart/2018/2/layout/IconVerticalSolidList"/>
    <dgm:cxn modelId="{C1571F1B-9388-4FB5-845F-21B078E69253}" type="presParOf" srcId="{D0A084D6-A126-4127-9794-15D9496028A1}" destId="{A69D7A39-3BE2-4DBB-8D03-0A4097526ED7}" srcOrd="2" destOrd="0" presId="urn:microsoft.com/office/officeart/2018/2/layout/IconVerticalSolidList"/>
    <dgm:cxn modelId="{E5544C5A-3011-4015-B9AC-00C244564524}" type="presParOf" srcId="{D0A084D6-A126-4127-9794-15D9496028A1}" destId="{802BCBC5-7BB0-4FB0-AEB7-C8633BF67933}" srcOrd="3" destOrd="0" presId="urn:microsoft.com/office/officeart/2018/2/layout/IconVerticalSolidList"/>
    <dgm:cxn modelId="{2181459C-DB40-4D3C-9953-85A0B93E4ED8}" type="presParOf" srcId="{45CBD508-52BF-4FF4-B2FC-EBF5E7A7D59D}" destId="{CFE59067-879A-451C-9411-798D43C11F81}" srcOrd="7" destOrd="0" presId="urn:microsoft.com/office/officeart/2018/2/layout/IconVerticalSolidList"/>
    <dgm:cxn modelId="{AB36A352-37B7-44C2-95A1-D200F647E176}" type="presParOf" srcId="{45CBD508-52BF-4FF4-B2FC-EBF5E7A7D59D}" destId="{F794AEE9-A4B6-4F74-B685-C4B62981F09F}" srcOrd="8" destOrd="0" presId="urn:microsoft.com/office/officeart/2018/2/layout/IconVerticalSolidList"/>
    <dgm:cxn modelId="{F9559AE0-25C3-4B2F-97D4-7D626E147D93}" type="presParOf" srcId="{F794AEE9-A4B6-4F74-B685-C4B62981F09F}" destId="{7F2A7590-DC63-4EC1-837C-68E1F1E3903B}" srcOrd="0" destOrd="0" presId="urn:microsoft.com/office/officeart/2018/2/layout/IconVerticalSolidList"/>
    <dgm:cxn modelId="{128FB284-1353-41EE-A983-755B005F616E}" type="presParOf" srcId="{F794AEE9-A4B6-4F74-B685-C4B62981F09F}" destId="{8BA7B253-3A05-4C66-A285-89ED8F3043A2}" srcOrd="1" destOrd="0" presId="urn:microsoft.com/office/officeart/2018/2/layout/IconVerticalSolidList"/>
    <dgm:cxn modelId="{3C730C55-8707-4BB7-A993-97DDEE84BFB7}" type="presParOf" srcId="{F794AEE9-A4B6-4F74-B685-C4B62981F09F}" destId="{5F6F789D-0E4C-44F8-8001-0CE063B8EACC}" srcOrd="2" destOrd="0" presId="urn:microsoft.com/office/officeart/2018/2/layout/IconVerticalSolidList"/>
    <dgm:cxn modelId="{68B8DB14-2509-4860-B5FC-BB844BEF41AE}" type="presParOf" srcId="{F794AEE9-A4B6-4F74-B685-C4B62981F09F}" destId="{51275D2E-384A-41D5-853C-7D8476E32E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4A42F-ED92-4E9E-9620-A9A752115569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53A5F-7780-4CC4-8F14-F2D6EDA75D55}">
      <dsp:nvSpPr>
        <dsp:cNvPr id="0" name=""/>
        <dsp:cNvSpPr/>
      </dsp:nvSpPr>
      <dsp:spPr>
        <a:xfrm>
          <a:off x="76323" y="7873"/>
          <a:ext cx="933260" cy="933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DF9F3-80EA-40A0-A72A-C7B3C5FEB922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Purpose and Methodology</a:t>
          </a:r>
          <a:endParaRPr lang="en-US" sz="3600" kern="1200" dirty="0"/>
        </a:p>
      </dsp:txBody>
      <dsp:txXfrm>
        <a:off x="1085908" y="4413"/>
        <a:ext cx="5711766" cy="940180"/>
      </dsp:txXfrm>
    </dsp:sp>
    <dsp:sp modelId="{A5A679A5-FEFE-4123-83C7-9A95733B8FED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B293E-0AC1-4E00-A8AB-E1D8E9253451}">
      <dsp:nvSpPr>
        <dsp:cNvPr id="0" name=""/>
        <dsp:cNvSpPr/>
      </dsp:nvSpPr>
      <dsp:spPr>
        <a:xfrm>
          <a:off x="102701" y="1209476"/>
          <a:ext cx="880506" cy="8805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D7C77-1A4F-42B2-B02F-A6507C82ED09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Things to Know</a:t>
          </a:r>
          <a:endParaRPr lang="en-US" sz="3600" kern="1200" dirty="0"/>
        </a:p>
      </dsp:txBody>
      <dsp:txXfrm>
        <a:off x="1085908" y="1179639"/>
        <a:ext cx="5711766" cy="940180"/>
      </dsp:txXfrm>
    </dsp:sp>
    <dsp:sp modelId="{DB08E8EE-A58A-436E-A03F-1D9F1F57626C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8732B-46B5-4757-8EBF-36B6533ED6F7}">
      <dsp:nvSpPr>
        <dsp:cNvPr id="0" name=""/>
        <dsp:cNvSpPr/>
      </dsp:nvSpPr>
      <dsp:spPr>
        <a:xfrm>
          <a:off x="120375" y="2402377"/>
          <a:ext cx="845157" cy="8451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2E85B-BB11-4C1A-8850-7C05C5172160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Major</a:t>
          </a:r>
          <a:r>
            <a:rPr lang="en-US" sz="2800" b="1" kern="1200" dirty="0"/>
            <a:t> </a:t>
          </a:r>
          <a:r>
            <a:rPr lang="en-US" sz="3600" b="1" kern="1200" dirty="0"/>
            <a:t>Findings</a:t>
          </a:r>
          <a:endParaRPr lang="en-US" sz="2800" kern="1200" dirty="0"/>
        </a:p>
      </dsp:txBody>
      <dsp:txXfrm>
        <a:off x="1085908" y="2354865"/>
        <a:ext cx="5711766" cy="940180"/>
      </dsp:txXfrm>
    </dsp:sp>
    <dsp:sp modelId="{D429042B-6BA2-468F-8261-0F8E46CF06B2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EB008-FE3D-4250-BA39-2C91FB688F42}">
      <dsp:nvSpPr>
        <dsp:cNvPr id="0" name=""/>
        <dsp:cNvSpPr/>
      </dsp:nvSpPr>
      <dsp:spPr>
        <a:xfrm>
          <a:off x="88147" y="3545374"/>
          <a:ext cx="909613" cy="909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BCBC5-7BB0-4FB0-AEB7-C8633BF67933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Summary</a:t>
          </a:r>
          <a:endParaRPr lang="en-US" sz="3600" kern="1200"/>
        </a:p>
      </dsp:txBody>
      <dsp:txXfrm>
        <a:off x="1085908" y="3530091"/>
        <a:ext cx="5711766" cy="940180"/>
      </dsp:txXfrm>
    </dsp:sp>
    <dsp:sp modelId="{7F2A7590-DC63-4EC1-837C-68E1F1E3903B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7B253-3A05-4C66-A285-89ED8F3043A2}">
      <dsp:nvSpPr>
        <dsp:cNvPr id="0" name=""/>
        <dsp:cNvSpPr/>
      </dsp:nvSpPr>
      <dsp:spPr>
        <a:xfrm>
          <a:off x="85114" y="4717567"/>
          <a:ext cx="915679" cy="9156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75D2E-384A-41D5-853C-7D8476E32E80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Questions</a:t>
          </a:r>
          <a:endParaRPr lang="en-US" sz="3600" kern="1200"/>
        </a:p>
      </dsp:txBody>
      <dsp:txXfrm>
        <a:off x="1085908" y="4705317"/>
        <a:ext cx="5711766" cy="94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7947-00A5-4F78-A376-5CBAD784D44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1CF5-3779-4812-B988-B9C923A1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SMELL/TASTE - $500M OZONE TREATMENT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SMELL/TASTE - $500M OZONE TREATMENT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SMELL/TASTE - $500M OZONE TREATMENT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website is most used/most preferred, county should explore ways to increase engagement </a:t>
            </a:r>
          </a:p>
          <a:p>
            <a:r>
              <a:rPr lang="en-US" dirty="0"/>
              <a:t>We can ask residents to come to us for information – but we should be providing the most important information in places we already know respondents are going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4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1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Track demos/geography to ensure representation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– why 500 completed surveys</a:t>
            </a:r>
          </a:p>
          <a:p>
            <a:r>
              <a:rPr lang="en-US" dirty="0"/>
              <a:t>Based on size of community and desire to enhance reliability across various subsets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6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91CF5-3779-4812-B988-B9C923A193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0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6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6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6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B538-A0F0-4814-834C-213FB1430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8" y="857428"/>
            <a:ext cx="10833884" cy="3566160"/>
          </a:xfrm>
        </p:spPr>
        <p:txBody>
          <a:bodyPr>
            <a:normAutofit/>
          </a:bodyPr>
          <a:lstStyle/>
          <a:p>
            <a:r>
              <a:rPr lang="en-US" sz="7200" dirty="0"/>
              <a:t>Buncombe County Community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444BA-A606-487D-BD09-908C79A13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/>
          <a:lstStyle/>
          <a:p>
            <a:r>
              <a:rPr lang="en-US" dirty="0"/>
              <a:t>Presented by ETC Institute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6E2F4B7-76CD-402D-85F3-C6E78307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59" y="4875277"/>
            <a:ext cx="1074988" cy="47962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D92A572-F1A1-4C4A-9D1B-9805A229A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643" y="548566"/>
            <a:ext cx="2483936" cy="24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29E60-C810-412A-8F50-A16E6F84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53" y="0"/>
            <a:ext cx="8684894" cy="63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83783-DC47-4D6F-9AE1-CE65E4CB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9" y="0"/>
            <a:ext cx="8498182" cy="6321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86A1C-BCAB-4CC8-A905-E2C82F52141B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While the County equitably provides services residents disagreed at high rates with other statements</a:t>
            </a:r>
          </a:p>
        </p:txBody>
      </p:sp>
    </p:spTree>
    <p:extLst>
      <p:ext uri="{BB962C8B-B14F-4D97-AF65-F5344CB8AC3E}">
        <p14:creationId xmlns:p14="http://schemas.microsoft.com/office/powerpoint/2010/main" val="214431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and National Comparisons</a:t>
            </a:r>
          </a:p>
        </p:txBody>
      </p:sp>
    </p:spTree>
    <p:extLst>
      <p:ext uri="{BB962C8B-B14F-4D97-AF65-F5344CB8AC3E}">
        <p14:creationId xmlns:p14="http://schemas.microsoft.com/office/powerpoint/2010/main" val="260945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9FC37-C9B4-4600-B274-8EAB6AB8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93" y="0"/>
            <a:ext cx="8420213" cy="6273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87485-B7DE-41E8-B868-16FD0D8D0710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Higher than National Average: 					 Lower than National Average: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9108D34-A727-4756-9B95-D8FD31C766CE}"/>
              </a:ext>
            </a:extLst>
          </p:cNvPr>
          <p:cNvSpPr/>
          <p:nvPr/>
        </p:nvSpPr>
        <p:spPr>
          <a:xfrm rot="10800000">
            <a:off x="5268280" y="6424758"/>
            <a:ext cx="193040" cy="406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8064689-3469-4EFE-B72B-78BD716D79C6}"/>
              </a:ext>
            </a:extLst>
          </p:cNvPr>
          <p:cNvSpPr/>
          <p:nvPr/>
        </p:nvSpPr>
        <p:spPr>
          <a:xfrm>
            <a:off x="2478188" y="1946113"/>
            <a:ext cx="193040" cy="4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FDC4B23-9E65-4C60-9182-646CA1CF2408}"/>
              </a:ext>
            </a:extLst>
          </p:cNvPr>
          <p:cNvSpPr/>
          <p:nvPr/>
        </p:nvSpPr>
        <p:spPr>
          <a:xfrm>
            <a:off x="10271102" y="6424758"/>
            <a:ext cx="193040" cy="4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3A8D7E9-C741-425C-BC45-F0DDF038C0EA}"/>
              </a:ext>
            </a:extLst>
          </p:cNvPr>
          <p:cNvSpPr/>
          <p:nvPr/>
        </p:nvSpPr>
        <p:spPr>
          <a:xfrm>
            <a:off x="1777539" y="3558036"/>
            <a:ext cx="193040" cy="4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B956673-844D-42A1-AD1C-A27188A0A5AD}"/>
              </a:ext>
            </a:extLst>
          </p:cNvPr>
          <p:cNvSpPr/>
          <p:nvPr/>
        </p:nvSpPr>
        <p:spPr>
          <a:xfrm>
            <a:off x="2381668" y="4359276"/>
            <a:ext cx="193040" cy="4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FAF5BCD-14A1-4D2D-806E-FDBC0264DC0C}"/>
              </a:ext>
            </a:extLst>
          </p:cNvPr>
          <p:cNvSpPr/>
          <p:nvPr/>
        </p:nvSpPr>
        <p:spPr>
          <a:xfrm>
            <a:off x="1886102" y="5118502"/>
            <a:ext cx="193040" cy="4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4279533-5926-4801-86FD-16203091C202}"/>
              </a:ext>
            </a:extLst>
          </p:cNvPr>
          <p:cNvSpPr/>
          <p:nvPr/>
        </p:nvSpPr>
        <p:spPr>
          <a:xfrm rot="10800000">
            <a:off x="2438195" y="1177211"/>
            <a:ext cx="193040" cy="406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F421B5C-EBD7-42B4-AB27-1E425AF543C4}"/>
              </a:ext>
            </a:extLst>
          </p:cNvPr>
          <p:cNvSpPr/>
          <p:nvPr/>
        </p:nvSpPr>
        <p:spPr>
          <a:xfrm rot="10800000">
            <a:off x="2312026" y="2756795"/>
            <a:ext cx="193040" cy="406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726D-9FF1-4D5B-B371-9EC51AD8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Comparative 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8A852-3335-41F6-9A29-3E35385C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National Average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C002D-EE6F-418D-8E7D-55DB0BB8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748127"/>
          </a:xfrm>
        </p:spPr>
        <p:txBody>
          <a:bodyPr/>
          <a:lstStyle/>
          <a:p>
            <a:r>
              <a:rPr lang="en-US" dirty="0"/>
              <a:t>As a place to visit</a:t>
            </a:r>
          </a:p>
          <a:p>
            <a:r>
              <a:rPr lang="en-US" dirty="0"/>
              <a:t>Quality of outdoor event facilities (e.g., picnic shelters) at County parks</a:t>
            </a:r>
          </a:p>
          <a:p>
            <a:r>
              <a:rPr lang="en-US" dirty="0"/>
              <a:t>Quality of recreation services</a:t>
            </a:r>
          </a:p>
          <a:p>
            <a:r>
              <a:rPr lang="en-US" dirty="0"/>
              <a:t>Quality of library services</a:t>
            </a:r>
          </a:p>
          <a:p>
            <a:r>
              <a:rPr lang="en-US" dirty="0"/>
              <a:t>As a place to retire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375EC-F966-429D-87A1-39356266E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Atlantic Regional Average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659CFE-4B85-4EE6-8457-5A262439B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748126"/>
          </a:xfrm>
        </p:spPr>
        <p:txBody>
          <a:bodyPr/>
          <a:lstStyle/>
          <a:p>
            <a:r>
              <a:rPr lang="en-US" dirty="0"/>
              <a:t>As a place to visit</a:t>
            </a:r>
          </a:p>
          <a:p>
            <a:r>
              <a:rPr lang="en-US" dirty="0"/>
              <a:t>Quality of outdoor event facilities (e.g., picnic shelters) at County parks</a:t>
            </a:r>
          </a:p>
          <a:p>
            <a:r>
              <a:rPr lang="en-US" dirty="0"/>
              <a:t>Quality of County athletic fields (soccer, baseball/softball)</a:t>
            </a:r>
          </a:p>
          <a:p>
            <a:r>
              <a:rPr lang="en-US" dirty="0"/>
              <a:t>Quality of recreation services</a:t>
            </a:r>
          </a:p>
          <a:p>
            <a:r>
              <a:rPr lang="en-US" dirty="0"/>
              <a:t>Quality of library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5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726D-9FF1-4D5B-B371-9EC51AD8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Comparative Weaknesses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8A852-3335-41F6-9A29-3E35385C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National Average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C002D-EE6F-418D-8E7D-55DB0BB8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738078"/>
          </a:xfrm>
        </p:spPr>
        <p:txBody>
          <a:bodyPr/>
          <a:lstStyle/>
          <a:p>
            <a:r>
              <a:rPr lang="en-US" dirty="0"/>
              <a:t>Overall image or reputation of the County government</a:t>
            </a:r>
          </a:p>
          <a:p>
            <a:r>
              <a:rPr lang="en-US" dirty="0"/>
              <a:t>Efforts to be open &amp; transparent with information about County issues, services, &amp; performance</a:t>
            </a:r>
          </a:p>
          <a:p>
            <a:r>
              <a:rPr lang="en-US" dirty="0"/>
              <a:t>As a place to work</a:t>
            </a:r>
          </a:p>
          <a:p>
            <a:r>
              <a:rPr lang="en-US" dirty="0"/>
              <a:t>Effectiveness of County communication with the public</a:t>
            </a:r>
          </a:p>
          <a:p>
            <a:r>
              <a:rPr lang="en-US" dirty="0"/>
              <a:t>Quality of the County's cable television channel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375EC-F966-429D-87A1-39356266E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Atlantic Regional Average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659CFE-4B85-4EE6-8457-5A262439B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738077"/>
          </a:xfrm>
        </p:spPr>
        <p:txBody>
          <a:bodyPr/>
          <a:lstStyle/>
          <a:p>
            <a:r>
              <a:rPr lang="en-US" dirty="0"/>
              <a:t>Overall image or reputation of the County government</a:t>
            </a:r>
          </a:p>
          <a:p>
            <a:r>
              <a:rPr lang="en-US" dirty="0"/>
              <a:t>Efforts to be open &amp; transparent with information about County issues, services, &amp; performance</a:t>
            </a:r>
          </a:p>
          <a:p>
            <a:r>
              <a:rPr lang="en-US" dirty="0"/>
              <a:t>Effectiveness of County communication with the public</a:t>
            </a:r>
          </a:p>
          <a:p>
            <a:r>
              <a:rPr lang="en-US" dirty="0"/>
              <a:t>As a place to work</a:t>
            </a:r>
          </a:p>
          <a:p>
            <a:r>
              <a:rPr lang="en-US" dirty="0"/>
              <a:t>Timeliness of information provided by the County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0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for Investment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Importance-Satisfaction Analysis</a:t>
            </a:r>
          </a:p>
        </p:txBody>
      </p:sp>
    </p:spTree>
    <p:extLst>
      <p:ext uri="{BB962C8B-B14F-4D97-AF65-F5344CB8AC3E}">
        <p14:creationId xmlns:p14="http://schemas.microsoft.com/office/powerpoint/2010/main" val="197282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EEBBE-67E7-4496-A0E1-1766B28E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757" y="30144"/>
            <a:ext cx="8468953" cy="6281400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1D651F69-4720-4FCE-9EB0-390330B16C0F}"/>
              </a:ext>
            </a:extLst>
          </p:cNvPr>
          <p:cNvSpPr/>
          <p:nvPr/>
        </p:nvSpPr>
        <p:spPr>
          <a:xfrm rot="16200000">
            <a:off x="1803075" y="1152706"/>
            <a:ext cx="157557" cy="39289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114B844-6961-4441-9F63-67D54ADCD0FF}"/>
              </a:ext>
            </a:extLst>
          </p:cNvPr>
          <p:cNvSpPr/>
          <p:nvPr/>
        </p:nvSpPr>
        <p:spPr>
          <a:xfrm rot="16200000">
            <a:off x="3223814" y="2139872"/>
            <a:ext cx="157557" cy="39289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BA814E5-4D3A-4CAE-A508-5B8D4559C4A9}"/>
              </a:ext>
            </a:extLst>
          </p:cNvPr>
          <p:cNvSpPr/>
          <p:nvPr/>
        </p:nvSpPr>
        <p:spPr>
          <a:xfrm rot="16200000">
            <a:off x="2391409" y="1644726"/>
            <a:ext cx="157557" cy="39289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EE1AD-D5B4-44E0-940B-9E531DFD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" y="330519"/>
            <a:ext cx="12182237" cy="5407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E27EC-55CD-465E-A29C-6217682E5045}"/>
              </a:ext>
            </a:extLst>
          </p:cNvPr>
          <p:cNvSpPr txBox="1"/>
          <p:nvPr/>
        </p:nvSpPr>
        <p:spPr>
          <a:xfrm>
            <a:off x="0" y="64511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I-S Ratings .1000 or Greater Are Considered a High Priority for Investment Over the Next Two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30948-D3C9-409F-A979-D4CCE2DDE909}"/>
              </a:ext>
            </a:extLst>
          </p:cNvPr>
          <p:cNvSpPr/>
          <p:nvPr/>
        </p:nvSpPr>
        <p:spPr>
          <a:xfrm>
            <a:off x="0" y="3250126"/>
            <a:ext cx="12187773" cy="578296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C2034-08C8-4E21-ADFB-F64199B3F0E7}"/>
              </a:ext>
            </a:extLst>
          </p:cNvPr>
          <p:cNvSpPr/>
          <p:nvPr/>
        </p:nvSpPr>
        <p:spPr>
          <a:xfrm>
            <a:off x="-5712" y="3828422"/>
            <a:ext cx="12187773" cy="1909185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AD113-9929-45F1-9B5D-DDF6A063CA09}"/>
              </a:ext>
            </a:extLst>
          </p:cNvPr>
          <p:cNvSpPr/>
          <p:nvPr/>
        </p:nvSpPr>
        <p:spPr>
          <a:xfrm>
            <a:off x="0" y="2994407"/>
            <a:ext cx="12187773" cy="255719"/>
          </a:xfrm>
          <a:prstGeom prst="rect">
            <a:avLst/>
          </a:prstGeom>
          <a:solidFill>
            <a:srgbClr val="FF3399">
              <a:alpha val="2549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1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6A254-D349-4649-AAF3-4CFB7C396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" y="351310"/>
            <a:ext cx="12154185" cy="5293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E27EC-55CD-465E-A29C-6217682E5045}"/>
              </a:ext>
            </a:extLst>
          </p:cNvPr>
          <p:cNvSpPr txBox="1"/>
          <p:nvPr/>
        </p:nvSpPr>
        <p:spPr>
          <a:xfrm>
            <a:off x="0" y="64511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I-S Ratings .1000 or Greater Are Considered a High Priority for Investment Over the Next Two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30948-D3C9-409F-A979-D4CCE2DDE909}"/>
              </a:ext>
            </a:extLst>
          </p:cNvPr>
          <p:cNvSpPr/>
          <p:nvPr/>
        </p:nvSpPr>
        <p:spPr>
          <a:xfrm>
            <a:off x="0" y="3484440"/>
            <a:ext cx="12187773" cy="434417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A9834-817F-4096-BDA9-DF9C8D2092CE}"/>
              </a:ext>
            </a:extLst>
          </p:cNvPr>
          <p:cNvSpPr/>
          <p:nvPr/>
        </p:nvSpPr>
        <p:spPr>
          <a:xfrm>
            <a:off x="0" y="3928906"/>
            <a:ext cx="12187773" cy="494706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C2034-08C8-4E21-ADFB-F64199B3F0E7}"/>
              </a:ext>
            </a:extLst>
          </p:cNvPr>
          <p:cNvSpPr/>
          <p:nvPr/>
        </p:nvSpPr>
        <p:spPr>
          <a:xfrm>
            <a:off x="8859" y="4423612"/>
            <a:ext cx="12187773" cy="1221609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AD113-9929-45F1-9B5D-DDF6A063CA09}"/>
              </a:ext>
            </a:extLst>
          </p:cNvPr>
          <p:cNvSpPr/>
          <p:nvPr/>
        </p:nvSpPr>
        <p:spPr>
          <a:xfrm>
            <a:off x="0" y="2753248"/>
            <a:ext cx="12187773" cy="731192"/>
          </a:xfrm>
          <a:prstGeom prst="rect">
            <a:avLst/>
          </a:prstGeom>
          <a:solidFill>
            <a:srgbClr val="FF3399">
              <a:alpha val="2549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802AB3-2612-4383-BFA1-5973DEAB9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204686"/>
            <a:ext cx="12293600" cy="8545286"/>
          </a:xfrm>
          <a:prstGeom prst="rect">
            <a:avLst/>
          </a:prstGeom>
          <a:effectLst>
            <a:outerShdw blurRad="317500" sx="102000" sy="102000" algn="ctr" rotWithShape="0">
              <a:prstClr val="black">
                <a:alpha val="59000"/>
              </a:prstClr>
            </a:outerShdw>
            <a:softEdge rad="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EC5F562-3901-4138-BDAB-D6CF707C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086" y="5181402"/>
            <a:ext cx="4380125" cy="11303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 more than 35 years,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our mission </a:t>
            </a: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 been to help municipal and county governments gather and use survey data to enhance organizational performance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763874" y="181174"/>
            <a:ext cx="5713166" cy="164592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t"/>
          <a:lstStyle/>
          <a:p>
            <a:pPr algn="ctr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ETC Institute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 a National Leader in Market Research for Local Governmental Organizations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40391" y="311351"/>
            <a:ext cx="2394249" cy="5703370"/>
          </a:xfrm>
          <a:prstGeom prst="rect">
            <a:avLst/>
          </a:prstGeom>
          <a:solidFill>
            <a:schemeClr val="tx2">
              <a:lumMod val="50000"/>
              <a:alpha val="39000"/>
            </a:schemeClr>
          </a:solidFill>
          <a:ln>
            <a:noFill/>
          </a:ln>
          <a:effectLst>
            <a:glow rad="1066800">
              <a:schemeClr val="bg2"/>
            </a:glow>
            <a:outerShdw blurRad="571500" sx="97000" sy="97000" algn="ctr" rotWithShape="0">
              <a:schemeClr val="tx2">
                <a:lumMod val="75000"/>
                <a:alpha val="13000"/>
              </a:schemeClr>
            </a:outerShdw>
            <a:softEdge rad="1117600"/>
          </a:effectLst>
        </p:spPr>
        <p:txBody>
          <a:bodyPr lIns="90488" tIns="44450" rIns="90488" bIns="44450" anchor="t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Since 2006,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ETC Institute Has,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In More Than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1,000 Cities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49 States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,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Surveyed More Than 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3,000,000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Persons.</a:t>
            </a:r>
          </a:p>
        </p:txBody>
      </p:sp>
    </p:spTree>
    <p:extLst>
      <p:ext uri="{BB962C8B-B14F-4D97-AF65-F5344CB8AC3E}">
        <p14:creationId xmlns:p14="http://schemas.microsoft.com/office/powerpoint/2010/main" val="35071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0830E-4FC1-4AE0-AE0E-C76061EC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" y="659326"/>
            <a:ext cx="12186028" cy="4996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E27EC-55CD-465E-A29C-6217682E5045}"/>
              </a:ext>
            </a:extLst>
          </p:cNvPr>
          <p:cNvSpPr txBox="1"/>
          <p:nvPr/>
        </p:nvSpPr>
        <p:spPr>
          <a:xfrm>
            <a:off x="0" y="64511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I-S Ratings .1000 or Greater Are Considered a High Priority for Investment Over the Next Two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30948-D3C9-409F-A979-D4CCE2DDE909}"/>
              </a:ext>
            </a:extLst>
          </p:cNvPr>
          <p:cNvSpPr/>
          <p:nvPr/>
        </p:nvSpPr>
        <p:spPr>
          <a:xfrm>
            <a:off x="0" y="3114988"/>
            <a:ext cx="12187773" cy="913443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A9834-817F-4096-BDA9-DF9C8D2092CE}"/>
              </a:ext>
            </a:extLst>
          </p:cNvPr>
          <p:cNvSpPr/>
          <p:nvPr/>
        </p:nvSpPr>
        <p:spPr>
          <a:xfrm>
            <a:off x="0" y="4028433"/>
            <a:ext cx="12187773" cy="252163"/>
          </a:xfrm>
          <a:prstGeom prst="rect">
            <a:avLst/>
          </a:prstGeom>
          <a:solidFill>
            <a:srgbClr val="FFC000">
              <a:alpha val="2588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C2034-08C8-4E21-ADFB-F64199B3F0E7}"/>
              </a:ext>
            </a:extLst>
          </p:cNvPr>
          <p:cNvSpPr/>
          <p:nvPr/>
        </p:nvSpPr>
        <p:spPr>
          <a:xfrm>
            <a:off x="-5712" y="4280597"/>
            <a:ext cx="12187773" cy="1374801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0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County is the primary source, but local tv news is a close second</a:t>
            </a:r>
          </a:p>
        </p:txBody>
      </p:sp>
    </p:spTree>
    <p:extLst>
      <p:ext uri="{BB962C8B-B14F-4D97-AF65-F5344CB8AC3E}">
        <p14:creationId xmlns:p14="http://schemas.microsoft.com/office/powerpoint/2010/main" val="20367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10DF85-3B46-47E5-B619-413B8D01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193" y="0"/>
            <a:ext cx="9221614" cy="631733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A6156F3-1750-4701-8EC7-C0418A0ABBCC}"/>
              </a:ext>
            </a:extLst>
          </p:cNvPr>
          <p:cNvSpPr/>
          <p:nvPr/>
        </p:nvSpPr>
        <p:spPr>
          <a:xfrm>
            <a:off x="1657979" y="5509009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89AB988-7A9F-4DB4-AD62-DA3290D10D18}"/>
              </a:ext>
            </a:extLst>
          </p:cNvPr>
          <p:cNvSpPr/>
          <p:nvPr/>
        </p:nvSpPr>
        <p:spPr>
          <a:xfrm>
            <a:off x="2292700" y="4405365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436EC3E-1B88-4768-BDBD-DE887D574B29}"/>
              </a:ext>
            </a:extLst>
          </p:cNvPr>
          <p:cNvSpPr/>
          <p:nvPr/>
        </p:nvSpPr>
        <p:spPr>
          <a:xfrm>
            <a:off x="2081688" y="4045299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378F81-4EEA-448F-9248-3E4473E11C53}"/>
              </a:ext>
            </a:extLst>
          </p:cNvPr>
          <p:cNvSpPr/>
          <p:nvPr/>
        </p:nvSpPr>
        <p:spPr>
          <a:xfrm>
            <a:off x="2656122" y="2473299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075BF27-C96A-4693-8C84-7DF9B5E23AD5}"/>
              </a:ext>
            </a:extLst>
          </p:cNvPr>
          <p:cNvSpPr/>
          <p:nvPr/>
        </p:nvSpPr>
        <p:spPr>
          <a:xfrm>
            <a:off x="507449" y="6564523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1C075-536D-40CB-A5A1-0062C04700F8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Indicates the item was determined to be a top priority based on Importance-Satisfaction analysis</a:t>
            </a:r>
          </a:p>
        </p:txBody>
      </p:sp>
    </p:spTree>
    <p:extLst>
      <p:ext uri="{BB962C8B-B14F-4D97-AF65-F5344CB8AC3E}">
        <p14:creationId xmlns:p14="http://schemas.microsoft.com/office/powerpoint/2010/main" val="44581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9B68A-25F3-4BDC-A6CD-D1C1CEBE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11" y="0"/>
            <a:ext cx="8310178" cy="631737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244DC52-9BF8-460A-BA51-63812B0276E4}"/>
              </a:ext>
            </a:extLst>
          </p:cNvPr>
          <p:cNvSpPr/>
          <p:nvPr/>
        </p:nvSpPr>
        <p:spPr>
          <a:xfrm>
            <a:off x="3178635" y="2774749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E1BC4-7904-4947-80AA-38478E33E0C5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Most residents get information from word of mouth, but less than 1 out of 5 respondents preferred that method</a:t>
            </a:r>
          </a:p>
        </p:txBody>
      </p:sp>
    </p:spTree>
    <p:extLst>
      <p:ext uri="{BB962C8B-B14F-4D97-AF65-F5344CB8AC3E}">
        <p14:creationId xmlns:p14="http://schemas.microsoft.com/office/powerpoint/2010/main" val="341156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C29AA-E148-4AB2-9E2B-AA2FB9C5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74" y="0"/>
            <a:ext cx="8443452" cy="63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7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AF5AA-B162-4E0A-939C-FE2A83438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74" y="0"/>
            <a:ext cx="8443452" cy="63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1BA06DF-D2D8-40AE-84B6-72058593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r>
              <a:rPr lang="en-US" dirty="0"/>
              <a:t>Employees at Buncombe County provide excellent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74577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435BE-201E-4C70-B90B-330F88D4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05" y="0"/>
            <a:ext cx="8593990" cy="6317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F1C99-CA25-4E9E-8930-742C10E1062E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43.3% of respondents indicated they contacted the County within the past year</a:t>
            </a:r>
          </a:p>
        </p:txBody>
      </p:sp>
    </p:spTree>
    <p:extLst>
      <p:ext uri="{BB962C8B-B14F-4D97-AF65-F5344CB8AC3E}">
        <p14:creationId xmlns:p14="http://schemas.microsoft.com/office/powerpoint/2010/main" val="69296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Findings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1BA06DF-D2D8-40AE-84B6-72058593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0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07D476-DA1A-45CB-ADC0-14F9C0A5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33" y="0"/>
            <a:ext cx="8505933" cy="63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EB484-E2E3-46E1-902F-FB34EE2F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9BD041-2427-43EA-8BDF-A4462759E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09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08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BF64B-FA24-4535-8052-0FAB1E69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33" y="0"/>
            <a:ext cx="8505933" cy="6316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60932-B25A-40CA-AD6E-EAEE22FB2B92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59.9% of respondents indicated they receive solid waste services from WastePro</a:t>
            </a:r>
          </a:p>
        </p:txBody>
      </p:sp>
    </p:spTree>
    <p:extLst>
      <p:ext uri="{BB962C8B-B14F-4D97-AF65-F5344CB8AC3E}">
        <p14:creationId xmlns:p14="http://schemas.microsoft.com/office/powerpoint/2010/main" val="80512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960932-B25A-40CA-AD6E-EAEE22FB2B92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59.9% of respondents indicated they receive solid waste services from WastePro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3EDFF-6A62-4087-BC2F-C4BEEF01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09" y="20096"/>
            <a:ext cx="8657182" cy="62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16D6DC-7027-4413-B950-4E4B957E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62" y="0"/>
            <a:ext cx="8434075" cy="63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5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B72F-A1AE-47E8-9D44-ACA128E1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5176-895C-4CCC-8D1E-DB05F7DB9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1441"/>
            <a:ext cx="10058400" cy="4697114"/>
          </a:xfrm>
        </p:spPr>
        <p:txBody>
          <a:bodyPr>
            <a:normAutofit/>
          </a:bodyPr>
          <a:lstStyle/>
          <a:p>
            <a:r>
              <a:rPr lang="en-US" sz="3600" b="1" dirty="0"/>
              <a:t>Residents believe Buncombe County is a great place to visit, but give lower ratings as a place to live, retire, raise children, and work</a:t>
            </a:r>
          </a:p>
          <a:p>
            <a:r>
              <a:rPr lang="en-US" sz="3600" b="1" dirty="0"/>
              <a:t>Employees provide excellent customer service</a:t>
            </a:r>
          </a:p>
          <a:p>
            <a:r>
              <a:rPr lang="en-US" sz="3600" b="1" dirty="0"/>
              <a:t>Core County services received mixed reviews</a:t>
            </a:r>
          </a:p>
          <a:p>
            <a:r>
              <a:rPr lang="en-US" sz="3600" b="1" dirty="0"/>
              <a:t>Communication and public engagement should be a top focus of County leaders over the next 5 years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5363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087B-027F-4474-8463-4C7EC47DD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915E5-140D-40FC-B2EE-BADE6E23A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55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B484-E2E3-46E1-902F-FB34EE2F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AAD5-9F60-41A8-9A54-7BCEEBDA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To objectively assess resident satisfaction with the delivery of County services</a:t>
            </a:r>
          </a:p>
          <a:p>
            <a:r>
              <a:rPr lang="en-US" sz="4000" b="1" dirty="0"/>
              <a:t>To help determine priorities for the County</a:t>
            </a:r>
          </a:p>
          <a:p>
            <a:r>
              <a:rPr lang="en-US" sz="4000" b="1" dirty="0"/>
              <a:t>To compare your performance with other communities regionally and nationally </a:t>
            </a:r>
          </a:p>
        </p:txBody>
      </p:sp>
    </p:spTree>
    <p:extLst>
      <p:ext uri="{BB962C8B-B14F-4D97-AF65-F5344CB8AC3E}">
        <p14:creationId xmlns:p14="http://schemas.microsoft.com/office/powerpoint/2010/main" val="100778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B484-E2E3-46E1-902F-FB34EE2F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AAD5-9F60-41A8-9A54-7BCEEBDA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4189"/>
            <a:ext cx="10058400" cy="4725663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dirty="0"/>
              <a:t>Survey Description</a:t>
            </a:r>
          </a:p>
          <a:p>
            <a:pPr lvl="1"/>
            <a:r>
              <a:rPr lang="en-US" sz="3900" dirty="0"/>
              <a:t>Seven-page survey</a:t>
            </a:r>
          </a:p>
          <a:p>
            <a:pPr lvl="1"/>
            <a:r>
              <a:rPr lang="en-US" sz="3900" dirty="0"/>
              <a:t>First survey conducted for the County by ETC Institute</a:t>
            </a:r>
          </a:p>
          <a:p>
            <a:r>
              <a:rPr lang="en-US" sz="4300" b="1" dirty="0"/>
              <a:t>Method of Administration</a:t>
            </a:r>
          </a:p>
          <a:p>
            <a:pPr lvl="1"/>
            <a:r>
              <a:rPr lang="en-US" sz="3900" dirty="0"/>
              <a:t>By mail and online to </a:t>
            </a:r>
            <a:r>
              <a:rPr lang="en-US" sz="3900" u="sng" dirty="0"/>
              <a:t>random sample</a:t>
            </a:r>
            <a:r>
              <a:rPr lang="en-US" sz="3900" dirty="0"/>
              <a:t> of households in the County</a:t>
            </a:r>
          </a:p>
          <a:p>
            <a:pPr lvl="1"/>
            <a:r>
              <a:rPr lang="en-US" sz="3900" dirty="0"/>
              <a:t>Each survey took approximately 15-20 minutes to complete</a:t>
            </a:r>
          </a:p>
        </p:txBody>
      </p:sp>
    </p:spTree>
    <p:extLst>
      <p:ext uri="{BB962C8B-B14F-4D97-AF65-F5344CB8AC3E}">
        <p14:creationId xmlns:p14="http://schemas.microsoft.com/office/powerpoint/2010/main" val="169920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B484-E2E3-46E1-902F-FB34EE2F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AAD5-9F60-41A8-9A54-7BCEEBDA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Sample Size and Sampling Goals</a:t>
            </a:r>
          </a:p>
          <a:p>
            <a:pPr lvl="1"/>
            <a:r>
              <a:rPr lang="en-US" sz="3600" b="1" dirty="0"/>
              <a:t>Goal: </a:t>
            </a:r>
            <a:r>
              <a:rPr lang="en-US" sz="3600" dirty="0"/>
              <a:t>500 completed surveys</a:t>
            </a:r>
          </a:p>
          <a:p>
            <a:pPr lvl="1"/>
            <a:r>
              <a:rPr lang="en-US" sz="3600" b="1" dirty="0"/>
              <a:t>Completed:</a:t>
            </a:r>
            <a:r>
              <a:rPr lang="en-US" sz="3600" dirty="0"/>
              <a:t> 753 completed surveys (166% of goal)</a:t>
            </a:r>
          </a:p>
          <a:p>
            <a:r>
              <a:rPr lang="en-US" sz="4000" b="1" dirty="0"/>
              <a:t>Confidence Interval and Margin of Error</a:t>
            </a:r>
          </a:p>
          <a:p>
            <a:pPr lvl="1"/>
            <a:r>
              <a:rPr lang="en-US" sz="3600" b="1" dirty="0"/>
              <a:t>Confidence Interval: </a:t>
            </a:r>
            <a:r>
              <a:rPr lang="en-US" sz="3600" dirty="0"/>
              <a:t>95% level of confidence</a:t>
            </a:r>
          </a:p>
          <a:p>
            <a:pPr lvl="1"/>
            <a:r>
              <a:rPr lang="en-US" sz="3600" b="1" dirty="0"/>
              <a:t>Margin of Error:</a:t>
            </a:r>
            <a:r>
              <a:rPr lang="en-US" sz="3600" dirty="0"/>
              <a:t> +/-3.5%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60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Perceptions related to county services are mixed</a:t>
            </a:r>
          </a:p>
        </p:txBody>
      </p:sp>
    </p:spTree>
    <p:extLst>
      <p:ext uri="{BB962C8B-B14F-4D97-AF65-F5344CB8AC3E}">
        <p14:creationId xmlns:p14="http://schemas.microsoft.com/office/powerpoint/2010/main" val="111527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54FBD-5AAC-4F69-AD18-AE7301FC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22" y="0"/>
            <a:ext cx="8939155" cy="629090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E81B413-F2BC-4BC0-9FCB-5F6FB5FF9E54}"/>
              </a:ext>
            </a:extLst>
          </p:cNvPr>
          <p:cNvSpPr/>
          <p:nvPr/>
        </p:nvSpPr>
        <p:spPr>
          <a:xfrm>
            <a:off x="2381459" y="5566787"/>
            <a:ext cx="512466" cy="12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14B03B-62DF-4F01-86CD-135E466B5E35}"/>
              </a:ext>
            </a:extLst>
          </p:cNvPr>
          <p:cNvSpPr/>
          <p:nvPr/>
        </p:nvSpPr>
        <p:spPr>
          <a:xfrm>
            <a:off x="2793443" y="5277059"/>
            <a:ext cx="512466" cy="12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9B0F7-988E-458A-B1AF-B65EAF440DFA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County priorities that residents indicated should receive the most emphasis received lowest ratings</a:t>
            </a:r>
          </a:p>
        </p:txBody>
      </p:sp>
    </p:spTree>
    <p:extLst>
      <p:ext uri="{BB962C8B-B14F-4D97-AF65-F5344CB8AC3E}">
        <p14:creationId xmlns:p14="http://schemas.microsoft.com/office/powerpoint/2010/main" val="286692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82AEBB-9342-4AD3-9B3C-EC2A8FFB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56" y="0"/>
            <a:ext cx="9148088" cy="631628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0EB5044-C5F4-4C64-9655-41582BA6335B}"/>
              </a:ext>
            </a:extLst>
          </p:cNvPr>
          <p:cNvSpPr/>
          <p:nvPr/>
        </p:nvSpPr>
        <p:spPr>
          <a:xfrm>
            <a:off x="3406392" y="3308420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56E54E8-1CA9-4CCF-A4C8-8211B3DAD992}"/>
              </a:ext>
            </a:extLst>
          </p:cNvPr>
          <p:cNvSpPr/>
          <p:nvPr/>
        </p:nvSpPr>
        <p:spPr>
          <a:xfrm>
            <a:off x="4553579" y="1330570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E6D5E7E-DFC5-4C0A-8806-22A78C49F443}"/>
              </a:ext>
            </a:extLst>
          </p:cNvPr>
          <p:cNvSpPr/>
          <p:nvPr/>
        </p:nvSpPr>
        <p:spPr>
          <a:xfrm>
            <a:off x="4288973" y="2186354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E7DCC6-66BB-45D2-A753-17A608945F60}"/>
              </a:ext>
            </a:extLst>
          </p:cNvPr>
          <p:cNvSpPr/>
          <p:nvPr/>
        </p:nvSpPr>
        <p:spPr>
          <a:xfrm>
            <a:off x="4396155" y="4150836"/>
            <a:ext cx="512466" cy="1205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8DA8-EDA5-4FD2-ADE6-E6E497E97976}"/>
              </a:ext>
            </a:extLst>
          </p:cNvPr>
          <p:cNvSpPr txBox="1"/>
          <p:nvPr/>
        </p:nvSpPr>
        <p:spPr>
          <a:xfrm>
            <a:off x="0" y="64247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priorities that are most important to residents aren’t the same priorities they want the County to emphasize</a:t>
            </a:r>
          </a:p>
        </p:txBody>
      </p:sp>
    </p:spTree>
    <p:extLst>
      <p:ext uri="{BB962C8B-B14F-4D97-AF65-F5344CB8AC3E}">
        <p14:creationId xmlns:p14="http://schemas.microsoft.com/office/powerpoint/2010/main" val="2094124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10073</TotalTime>
  <Words>762</Words>
  <Application>Microsoft Office PowerPoint</Application>
  <PresentationFormat>Widescreen</PresentationFormat>
  <Paragraphs>109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Retrospect</vt:lpstr>
      <vt:lpstr>Buncombe County Community Survey Results</vt:lpstr>
      <vt:lpstr>PowerPoint Presentation</vt:lpstr>
      <vt:lpstr>Agenda</vt:lpstr>
      <vt:lpstr>Purpose</vt:lpstr>
      <vt:lpstr>Methodology</vt:lpstr>
      <vt:lpstr>Methodology</vt:lpstr>
      <vt:lpstr>Perceptions</vt:lpstr>
      <vt:lpstr>PowerPoint Presentation</vt:lpstr>
      <vt:lpstr>PowerPoint Presentation</vt:lpstr>
      <vt:lpstr>PowerPoint Presentation</vt:lpstr>
      <vt:lpstr>PowerPoint Presentation</vt:lpstr>
      <vt:lpstr>Benchmarks</vt:lpstr>
      <vt:lpstr>PowerPoint Presentation</vt:lpstr>
      <vt:lpstr>Comparative Advantages</vt:lpstr>
      <vt:lpstr>Comparative Weaknesses</vt:lpstr>
      <vt:lpstr>Priorities for Investment</vt:lpstr>
      <vt:lpstr>PowerPoint Presentation</vt:lpstr>
      <vt:lpstr>PowerPoint Presentation</vt:lpstr>
      <vt:lpstr>PowerPoint Presentation</vt:lpstr>
      <vt:lpstr>PowerPoint Presentation</vt:lpstr>
      <vt:lpstr>Communication</vt:lpstr>
      <vt:lpstr>PowerPoint Presentation</vt:lpstr>
      <vt:lpstr>PowerPoint Presentation</vt:lpstr>
      <vt:lpstr>PowerPoint Presentation</vt:lpstr>
      <vt:lpstr>PowerPoint Presentation</vt:lpstr>
      <vt:lpstr>Customer Service</vt:lpstr>
      <vt:lpstr>PowerPoint Presentation</vt:lpstr>
      <vt:lpstr>Additional Findings</vt:lpstr>
      <vt:lpstr>PowerPoint Presentation</vt:lpstr>
      <vt:lpstr>PowerPoint Presentation</vt:lpstr>
      <vt:lpstr>PowerPoint Presentation</vt:lpstr>
      <vt:lpstr>PowerPoint Presentation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Lee’s Summit Citizen Survey</dc:title>
  <dc:creator>Ryan Murray</dc:creator>
  <cp:lastModifiedBy>Dan Hesse</cp:lastModifiedBy>
  <cp:revision>122</cp:revision>
  <dcterms:created xsi:type="dcterms:W3CDTF">2019-06-03T14:14:09Z</dcterms:created>
  <dcterms:modified xsi:type="dcterms:W3CDTF">2022-02-01T15:00:55Z</dcterms:modified>
</cp:coreProperties>
</file>